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32" r:id="rId3"/>
    <p:sldId id="336" r:id="rId4"/>
    <p:sldId id="346" r:id="rId5"/>
    <p:sldId id="333" r:id="rId6"/>
    <p:sldId id="337" r:id="rId7"/>
    <p:sldId id="334" r:id="rId8"/>
    <p:sldId id="345" r:id="rId9"/>
    <p:sldId id="349" r:id="rId10"/>
    <p:sldId id="348" r:id="rId11"/>
    <p:sldId id="340" r:id="rId12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560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ксана Сазонова" initials="ОС" lastIdx="1" clrIdx="0">
    <p:extLst>
      <p:ext uri="{19B8F6BF-5375-455C-9EA6-DF929625EA0E}">
        <p15:presenceInfo xmlns:p15="http://schemas.microsoft.com/office/powerpoint/2012/main" userId="f4ae99a4f64909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8" y="96"/>
      </p:cViewPr>
      <p:guideLst>
        <p:guide orient="horz" pos="3560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74781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07806" y="3505898"/>
            <a:ext cx="17088487" cy="237496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015614" y="6333235"/>
            <a:ext cx="14072871" cy="2827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005205" y="2601149"/>
            <a:ext cx="8745285" cy="746417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1620893"/>
            <a:ext cx="16460232" cy="1"/>
          </a:xfrm>
          <a:prstGeom prst="line">
            <a:avLst/>
          </a:prstGeom>
          <a:ln w="75390">
            <a:solidFill>
              <a:srgbClr val="00E6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" name="bk object 17"/>
          <p:cNvSpPr/>
          <p:nvPr/>
        </p:nvSpPr>
        <p:spPr>
          <a:xfrm>
            <a:off x="17850684" y="1620891"/>
            <a:ext cx="2253415" cy="1"/>
          </a:xfrm>
          <a:prstGeom prst="line">
            <a:avLst/>
          </a:prstGeom>
          <a:ln w="75390">
            <a:solidFill>
              <a:srgbClr val="DADADA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05205" y="452373"/>
            <a:ext cx="18093690" cy="1809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005205" y="2601149"/>
            <a:ext cx="18093690" cy="746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8831923" y="10517695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/>
          <p:cNvSpPr/>
          <p:nvPr/>
        </p:nvSpPr>
        <p:spPr>
          <a:xfrm>
            <a:off x="0" y="-1"/>
            <a:ext cx="20104101" cy="11308557"/>
          </a:xfrm>
          <a:prstGeom prst="rect">
            <a:avLst/>
          </a:prstGeom>
          <a:solidFill>
            <a:srgbClr val="0F4B81"/>
          </a:solidFill>
          <a:ln w="12700">
            <a:miter lim="400000"/>
          </a:ln>
        </p:spPr>
        <p:txBody>
          <a:bodyPr lIns="45719" rIns="45719"/>
          <a:lstStyle/>
          <a:p>
            <a:endParaRPr lang="ru-RU" dirty="0"/>
          </a:p>
        </p:txBody>
      </p:sp>
      <p:sp>
        <p:nvSpPr>
          <p:cNvPr id="65" name="object 3"/>
          <p:cNvSpPr/>
          <p:nvPr/>
        </p:nvSpPr>
        <p:spPr>
          <a:xfrm>
            <a:off x="-1" y="9976659"/>
            <a:ext cx="3807216" cy="125652"/>
          </a:xfrm>
          <a:prstGeom prst="rect">
            <a:avLst/>
          </a:prstGeom>
          <a:solidFill>
            <a:srgbClr val="00E7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6" name="object 4"/>
          <p:cNvSpPr/>
          <p:nvPr/>
        </p:nvSpPr>
        <p:spPr>
          <a:xfrm>
            <a:off x="16510491" y="9976659"/>
            <a:ext cx="3593608" cy="1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9" name="НАЗВАНИЕ…"/>
          <p:cNvSpPr txBox="1"/>
          <p:nvPr/>
        </p:nvSpPr>
        <p:spPr>
          <a:xfrm>
            <a:off x="1207483" y="2559244"/>
            <a:ext cx="18350609" cy="5924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5000" b="1" dirty="0">
                <a:latin typeface="+mn-lt"/>
              </a:rPr>
              <a:t>ОТЧЕТ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4000" b="1" dirty="0">
                <a:latin typeface="+mn-lt"/>
              </a:rPr>
              <a:t>по реализации проекта «Совершенствование процедуры регистрации пользователей РИС и настройки автоматизированных рабочих мест»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56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Срок реализации с 15.03.2023 до 07.08.2023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Руководитель рабочей группы</a:t>
            </a: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заместитель директора </a:t>
            </a: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Сазонова О.В.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7012"/>
            <a:ext cx="3110282" cy="311028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DAB963-374E-46EC-92B2-52A697E57041}"/>
              </a:ext>
            </a:extLst>
          </p:cNvPr>
          <p:cNvSpPr/>
          <p:nvPr/>
        </p:nvSpPr>
        <p:spPr>
          <a:xfrm>
            <a:off x="2818006" y="1044682"/>
            <a:ext cx="9900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ГКУ РО «Центр закупок Рязанской области»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 Neue"/>
                <a:cs typeface="Calibri"/>
                <a:sym typeface="Calibri"/>
              </a:rPr>
              <a:t>ГКУ РО «Центр закупок Рязанской области»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924E5-BCF2-4E42-B8EF-F3E9AB34C6AA}"/>
              </a:ext>
            </a:extLst>
          </p:cNvPr>
          <p:cNvSpPr txBox="1"/>
          <p:nvPr/>
        </p:nvSpPr>
        <p:spPr>
          <a:xfrm>
            <a:off x="1676400" y="838200"/>
            <a:ext cx="590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 Neue"/>
                <a:ea typeface="Microsoft YaHei" panose="020B0503020204020204" pitchFamily="34" charset="-122"/>
                <a:cs typeface="Calibri"/>
                <a:sym typeface="Calibri"/>
              </a:rPr>
              <a:t>Итоги работы</a:t>
            </a: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1676400" y="1957890"/>
            <a:ext cx="6964136" cy="3270772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rgbClr val="00B0F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Calibri"/>
                <a:sym typeface="Calibri"/>
              </a:rPr>
              <a:t>Сокращение срока выполнения работ по обращению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92806" y="1957890"/>
            <a:ext cx="6880087" cy="3270772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rgbClr val="00B0F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Calibri"/>
                <a:sym typeface="Calibri"/>
              </a:rPr>
              <a:t>Сокращение трудозатрат на регистрацию обращений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15762" y="5228661"/>
            <a:ext cx="408541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Calibri"/>
                <a:cs typeface="Calibri"/>
                <a:sym typeface="Calibri"/>
              </a:rPr>
              <a:t>с 8 часов до 2 часов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2775" y="6555610"/>
            <a:ext cx="18878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630555" algn="l"/>
              </a:tabLst>
            </a:pPr>
            <a:r>
              <a:rPr lang="ru-RU" sz="3000" dirty="0">
                <a:solidFill>
                  <a:schemeClr val="tx1"/>
                </a:solidFill>
                <a:effectLst/>
                <a:latin typeface="Helvetica Neue"/>
                <a:ea typeface="Calibri" panose="020F0502020204030204" pitchFamily="34" charset="0"/>
              </a:rPr>
              <a:t>Устранены потери, не приносящие ценности процессу</a:t>
            </a:r>
            <a:r>
              <a:rPr lang="ru-RU" sz="3000" dirty="0">
                <a:solidFill>
                  <a:schemeClr val="tx1"/>
                </a:solidFill>
                <a:latin typeface="Helvetica Neue"/>
              </a:rPr>
              <a:t>: лишние движения, избыточная обработка, дублирование поручений (регистрация и отслеживание хода работы над обращениями в разных каналах связи), ожидание (ожидание уточнения данных заказчиком), переделка (замена некорректно определенного АРМ)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9ED0E-7864-EFA8-A059-0C812713E729}"/>
              </a:ext>
            </a:extLst>
          </p:cNvPr>
          <p:cNvSpPr txBox="1"/>
          <p:nvPr/>
        </p:nvSpPr>
        <p:spPr>
          <a:xfrm>
            <a:off x="12046725" y="5228660"/>
            <a:ext cx="517224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Calibri"/>
                <a:cs typeface="Calibri"/>
                <a:sym typeface="Calibri"/>
              </a:rPr>
              <a:t>С 2 человек до 1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62145838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/>
          <p:cNvSpPr/>
          <p:nvPr/>
        </p:nvSpPr>
        <p:spPr>
          <a:xfrm>
            <a:off x="0" y="-1"/>
            <a:ext cx="20104101" cy="11308557"/>
          </a:xfrm>
          <a:prstGeom prst="rect">
            <a:avLst/>
          </a:prstGeom>
          <a:solidFill>
            <a:srgbClr val="0F4B81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5" name="object 3"/>
          <p:cNvSpPr/>
          <p:nvPr/>
        </p:nvSpPr>
        <p:spPr>
          <a:xfrm>
            <a:off x="-1" y="9976659"/>
            <a:ext cx="3807216" cy="125652"/>
          </a:xfrm>
          <a:prstGeom prst="rect">
            <a:avLst/>
          </a:prstGeom>
          <a:solidFill>
            <a:srgbClr val="00E7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6" name="object 4"/>
          <p:cNvSpPr/>
          <p:nvPr/>
        </p:nvSpPr>
        <p:spPr>
          <a:xfrm>
            <a:off x="16510491" y="9976659"/>
            <a:ext cx="3593608" cy="1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9" name="НАЗВАНИЕ…"/>
          <p:cNvSpPr txBox="1"/>
          <p:nvPr/>
        </p:nvSpPr>
        <p:spPr>
          <a:xfrm>
            <a:off x="927991" y="4036040"/>
            <a:ext cx="18350609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5600" b="1" dirty="0"/>
              <a:t>СПАСИБО ЗА ВНИМАНИЕ!</a:t>
            </a:r>
          </a:p>
          <a:p>
            <a:pPr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sz="5600" dirty="0"/>
          </a:p>
        </p:txBody>
      </p:sp>
    </p:spTree>
    <p:extLst>
      <p:ext uri="{BB962C8B-B14F-4D97-AF65-F5344CB8AC3E}">
        <p14:creationId xmlns:p14="http://schemas.microsoft.com/office/powerpoint/2010/main" val="28207219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929879" y="953322"/>
            <a:ext cx="400933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Рабочая группа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041B5F-252A-C246-175F-3FBE00FA7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73" t="29818" r="11304" b="13362"/>
          <a:stretch/>
        </p:blipFill>
        <p:spPr>
          <a:xfrm>
            <a:off x="914400" y="2039974"/>
            <a:ext cx="18411092" cy="90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654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152400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748437" y="896779"/>
            <a:ext cx="104149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Карта потока создания ценности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177F58-5858-9950-CB88-F657FF3CBA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2" t="30781" r="8407" b="25461"/>
          <a:stretch/>
        </p:blipFill>
        <p:spPr>
          <a:xfrm>
            <a:off x="410546" y="2787163"/>
            <a:ext cx="19183739" cy="57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755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152400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748437" y="896779"/>
            <a:ext cx="104149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Карта потока создания ценности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278223-3665-9CB3-FE2D-82343A9B6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" t="30853" r="8474" b="32497"/>
          <a:stretch/>
        </p:blipFill>
        <p:spPr>
          <a:xfrm>
            <a:off x="503851" y="3153747"/>
            <a:ext cx="18941145" cy="51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769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2052876" y="953322"/>
            <a:ext cx="58528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Диаграмма Спаггети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E1D562-353D-0FA3-5A1C-3F12D787CE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22" t="30658" r="26815" b="13614"/>
          <a:stretch/>
        </p:blipFill>
        <p:spPr>
          <a:xfrm rot="5400000">
            <a:off x="23328" y="1646854"/>
            <a:ext cx="9414588" cy="9461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943D30-D6A9-74E2-08FE-C7D1ACAC1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09" t="18469" r="28775" b="17749"/>
          <a:stretch/>
        </p:blipFill>
        <p:spPr>
          <a:xfrm rot="5400000">
            <a:off x="10551239" y="1761801"/>
            <a:ext cx="8966715" cy="87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189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657350" y="898269"/>
            <a:ext cx="18288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ТОП 5 проблем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87C6F8A-C7F6-45A8-9231-354C21569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5" y="-1226692"/>
            <a:ext cx="22114844" cy="36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B87BFA7-9179-0137-F8E1-524224697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63990"/>
              </p:ext>
            </p:extLst>
          </p:nvPr>
        </p:nvGraphicFramePr>
        <p:xfrm>
          <a:off x="634482" y="2631233"/>
          <a:ext cx="18810514" cy="64296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8870">
                  <a:extLst>
                    <a:ext uri="{9D8B030D-6E8A-4147-A177-3AD203B41FA5}">
                      <a16:colId xmlns:a16="http://schemas.microsoft.com/office/drawing/2014/main" val="3696285054"/>
                    </a:ext>
                  </a:extLst>
                </a:gridCol>
                <a:gridCol w="5169669">
                  <a:extLst>
                    <a:ext uri="{9D8B030D-6E8A-4147-A177-3AD203B41FA5}">
                      <a16:colId xmlns:a16="http://schemas.microsoft.com/office/drawing/2014/main" val="1157410822"/>
                    </a:ext>
                  </a:extLst>
                </a:gridCol>
                <a:gridCol w="3399162">
                  <a:extLst>
                    <a:ext uri="{9D8B030D-6E8A-4147-A177-3AD203B41FA5}">
                      <a16:colId xmlns:a16="http://schemas.microsoft.com/office/drawing/2014/main" val="1104726571"/>
                    </a:ext>
                  </a:extLst>
                </a:gridCol>
                <a:gridCol w="4338929">
                  <a:extLst>
                    <a:ext uri="{9D8B030D-6E8A-4147-A177-3AD203B41FA5}">
                      <a16:colId xmlns:a16="http://schemas.microsoft.com/office/drawing/2014/main" val="718194549"/>
                    </a:ext>
                  </a:extLst>
                </a:gridCol>
                <a:gridCol w="1749351">
                  <a:extLst>
                    <a:ext uri="{9D8B030D-6E8A-4147-A177-3AD203B41FA5}">
                      <a16:colId xmlns:a16="http://schemas.microsoft.com/office/drawing/2014/main" val="331371827"/>
                    </a:ext>
                  </a:extLst>
                </a:gridCol>
                <a:gridCol w="1687700">
                  <a:extLst>
                    <a:ext uri="{9D8B030D-6E8A-4147-A177-3AD203B41FA5}">
                      <a16:colId xmlns:a16="http://schemas.microsoft.com/office/drawing/2014/main" val="1798398199"/>
                    </a:ext>
                  </a:extLst>
                </a:gridCol>
                <a:gridCol w="1716833">
                  <a:extLst>
                    <a:ext uri="{9D8B030D-6E8A-4147-A177-3AD203B41FA5}">
                      <a16:colId xmlns:a16="http://schemas.microsoft.com/office/drawing/2014/main" val="3694832076"/>
                    </a:ext>
                  </a:extLst>
                </a:gridCol>
              </a:tblGrid>
              <a:tr h="404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проблемы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Первопричина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Решения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Вклад (мин.)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Вклад (руб.)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Иное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838954"/>
                  </a:ext>
                </a:extLst>
              </a:tr>
              <a:tr h="14058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Обращения поступают по разным каналам связи (эл. почты, телефонные звонки, СЭД ДЕЛО)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Нет общей инструкции о порядке подачи обращений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+mj-lt"/>
                        <a:buNone/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400" dirty="0">
                          <a:effectLst/>
                        </a:rPr>
                        <a:t>Разработка инструкции с порядком обращения в Центр</a:t>
                      </a:r>
                    </a:p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480</a:t>
                      </a:r>
                      <a:endParaRPr lang="ru-RU" sz="14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(в течение 1 рабочего дня)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644955"/>
                  </a:ext>
                </a:extLst>
              </a:tr>
              <a:tr h="11169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Обращения содержат неполную информацию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Нет образца по заполнению обращения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400" dirty="0">
                          <a:effectLst/>
                        </a:rPr>
                        <a:t>Разработка образца заполнения обращения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65450"/>
                  </a:ext>
                </a:extLst>
              </a:tr>
              <a:tr h="11169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Обращение содержит данные об ЭЦП другого пользователя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Нет образца с примерами заполнения обращения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Наполнение инструкции примерами заполнения обращения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858043"/>
                  </a:ext>
                </a:extLst>
              </a:tr>
              <a:tr h="12686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Пользователи не меняют типовой пароль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Пользователи не знают о необходимости замены пароля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Настройка РИС в части смены пароля при первом посещении личного кабинета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870522"/>
                  </a:ext>
                </a:extLst>
              </a:tr>
              <a:tr h="11169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Сложности в определении АРМ для пользователя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 РИС имеется несколько похожих АРМ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400" dirty="0">
                          <a:effectLst/>
                        </a:rPr>
                        <a:t>Удаление неактуальных АРМ, указание корректных наименований АРМ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971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2760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2019300" y="953322"/>
            <a:ext cx="495752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Карточка проекта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A0AD47-F7F0-226D-478F-DE5C78175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66" t="20296" r="14209" b="19037"/>
          <a:stretch/>
        </p:blipFill>
        <p:spPr>
          <a:xfrm>
            <a:off x="1485900" y="1705154"/>
            <a:ext cx="17183100" cy="88294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C9ADCA-B128-0C80-D3A1-09F3540583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291" t="63852" r="4459" b="25926"/>
          <a:stretch/>
        </p:blipFill>
        <p:spPr>
          <a:xfrm>
            <a:off x="13582650" y="10163175"/>
            <a:ext cx="4807088" cy="113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110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61BB48-2C38-ED4C-84DB-2697230F8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489"/>
          <a:stretch/>
        </p:blipFill>
        <p:spPr>
          <a:xfrm>
            <a:off x="5018997" y="1746725"/>
            <a:ext cx="4248096" cy="56076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8D4E4-D79E-4737-94ED-05B413B8419B}"/>
              </a:ext>
            </a:extLst>
          </p:cNvPr>
          <p:cNvSpPr txBox="1"/>
          <p:nvPr/>
        </p:nvSpPr>
        <p:spPr>
          <a:xfrm>
            <a:off x="1676400" y="896446"/>
            <a:ext cx="590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Итоги работы ДО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/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 ПОСЛЕ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B5F0F2-C88C-019A-D2AE-2B8DBC11B9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40" t="28878"/>
          <a:stretch/>
        </p:blipFill>
        <p:spPr>
          <a:xfrm>
            <a:off x="302380" y="1953411"/>
            <a:ext cx="4840429" cy="60234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0292A2-78BB-16C6-8C56-496ED4C57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936" y="5951782"/>
            <a:ext cx="1309073" cy="10488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1AB0B1-BF0A-FB7C-D14E-B657039052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769" t="41458" r="11343" b="28395"/>
          <a:stretch/>
        </p:blipFill>
        <p:spPr>
          <a:xfrm>
            <a:off x="302380" y="7992626"/>
            <a:ext cx="10125297" cy="26284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595897-C676-8A66-4DFC-B5786AC1A6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8543" y="3765099"/>
            <a:ext cx="8525557" cy="323556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73F20FD-ED07-480F-B0E6-D1804E3F2D2A}"/>
              </a:ext>
            </a:extLst>
          </p:cNvPr>
          <p:cNvSpPr/>
          <p:nvPr/>
        </p:nvSpPr>
        <p:spPr>
          <a:xfrm>
            <a:off x="8525557" y="4890155"/>
            <a:ext cx="3052986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1,2,3,4,5</a:t>
            </a:r>
          </a:p>
        </p:txBody>
      </p:sp>
    </p:spTree>
    <p:extLst>
      <p:ext uri="{BB962C8B-B14F-4D97-AF65-F5344CB8AC3E}">
        <p14:creationId xmlns:p14="http://schemas.microsoft.com/office/powerpoint/2010/main" val="22534599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70A234-2824-3BA5-22E0-3EC5F2BF8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259" y="5903488"/>
            <a:ext cx="9251950" cy="38354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B4B758-8E9C-2A6E-5D35-2C40E814B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549712" y="5068265"/>
            <a:ext cx="1309073" cy="10488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8D4E4-D79E-4737-94ED-05B413B8419B}"/>
              </a:ext>
            </a:extLst>
          </p:cNvPr>
          <p:cNvSpPr txBox="1"/>
          <p:nvPr/>
        </p:nvSpPr>
        <p:spPr>
          <a:xfrm>
            <a:off x="1676400" y="896446"/>
            <a:ext cx="590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Итоги работы ДО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/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 ПОСЛЕ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91C418-3C90-BDE6-ECC2-2554E96F3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573349"/>
            <a:ext cx="8760154" cy="1828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AB08AB-32D6-4825-FD00-ED5385322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383" y="6905728"/>
            <a:ext cx="8760154" cy="18309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0292A2-78BB-16C6-8C56-496ED4C57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45316" y="5914164"/>
            <a:ext cx="1309073" cy="104888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73F20FD-ED07-480F-B0E6-D1804E3F2D2A}"/>
              </a:ext>
            </a:extLst>
          </p:cNvPr>
          <p:cNvSpPr/>
          <p:nvPr/>
        </p:nvSpPr>
        <p:spPr>
          <a:xfrm>
            <a:off x="4203769" y="5651500"/>
            <a:ext cx="1392166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7,8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74EEC2-26B9-5D76-038E-B4F3699893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4259" y="2090942"/>
            <a:ext cx="9251950" cy="296481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7F00E41-DD5B-7B4C-4382-F1CC8242D25C}"/>
              </a:ext>
            </a:extLst>
          </p:cNvPr>
          <p:cNvSpPr/>
          <p:nvPr/>
        </p:nvSpPr>
        <p:spPr>
          <a:xfrm>
            <a:off x="14388915" y="4856373"/>
            <a:ext cx="1630669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6,9,10</a:t>
            </a:r>
          </a:p>
        </p:txBody>
      </p:sp>
    </p:spTree>
    <p:extLst>
      <p:ext uri="{BB962C8B-B14F-4D97-AF65-F5344CB8AC3E}">
        <p14:creationId xmlns:p14="http://schemas.microsoft.com/office/powerpoint/2010/main" val="29645665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4822</TotalTime>
  <Words>362</Words>
  <Application>Microsoft Office PowerPoint</Application>
  <PresentationFormat>Произвольный</PresentationFormat>
  <Paragraphs>84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Helvetica</vt:lpstr>
      <vt:lpstr>Helvetica Neue</vt:lpstr>
      <vt:lpstr>Rubik Regular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Secretary</dc:creator>
  <cp:lastModifiedBy>Office8 MS</cp:lastModifiedBy>
  <cp:revision>186</cp:revision>
  <dcterms:modified xsi:type="dcterms:W3CDTF">2023-08-08T13:18:24Z</dcterms:modified>
</cp:coreProperties>
</file>